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F3BAC-AB24-AE4C-A981-C8F0786485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6081D-A9F8-984B-9826-D71FC2AD2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6ACF-8A70-945D-EACA-43925B8A9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DB2DE-601C-62E9-7CC7-2779DA96B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A75B-B646-8266-E5F4-C4E5AAED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1480-F77F-DED9-01BE-F4716BAB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93C4A-B389-AB60-B668-C63DCD5B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0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31C4-28C0-B62C-BA72-05038C85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C228F-C8E9-4C28-1CD3-F7A21775F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3CD40-79B5-D001-2FEF-4067C9A1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3B3A-DFCF-521E-3DC7-111A3E87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C9A9-0E0C-8689-9442-CB0F7B82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162382-219B-5A3B-8B08-CA34511B8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3E6A-7640-F7C3-351F-76E48DDD9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D561-D6A8-A3CA-6F95-68CEADA9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6A4F9-7B8C-B16F-897B-54146E5B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BE758-D590-D8B7-F582-E944BCAE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5348-3CC5-238F-7E91-93418E48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C31E-8451-4B36-1A03-325F80166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6DF73-3943-63F1-4ADB-5EDC85F4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FAF6-C7DE-F433-3B37-54B734F9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B302-34A1-C7F5-ADEC-00DC1D04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829C-655F-E579-EBA4-2B25721F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30596-C332-2FB1-0863-6DD0BD614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5B0C5-4C22-956F-E30A-E1E17AAF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80F6-7F04-955E-ED12-A65FCC08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6119-D95A-3E29-5769-DC94567B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9CD6-649F-C0FC-A95B-AF21D884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6B98-9F8E-2D97-0953-5D55E5208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D794A-BF0C-B640-5A48-FFADCAB6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0705F-117F-9B1C-A550-C7821B8D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C45E0-CB03-3A37-CB03-09F31321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99111-4805-76AD-739B-AD49C85B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59E7-DEB7-F551-77E7-83F3A339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240E5-B6DC-8723-0CF7-DCCB7A178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608E3-C248-E77B-1A43-BE3803241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C934E-D593-808D-84C1-B088A09B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899C0-A332-DD2A-EBA9-B612E1657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85253-A329-43AD-126D-6D54064E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8FB371-EB76-1E5C-05ED-326FB9AE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D3B6B-0315-9150-226E-ED5C8C04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1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C787-7DD6-39A3-D731-9241ABB2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4D1F6-00E8-6533-FDC8-455962A5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A1457-1BC6-39E2-544C-CD6DADA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3EDB5-C9DC-0737-7DA3-87A52C57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E071B-7C21-EC28-2721-F04A4F65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C35AF-90B4-8AF4-45CC-25BAE310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C47C9-CC49-4482-2A2B-2267618B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A2C6-5A4C-91D9-9294-77AD90AA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D8BB-4DF0-2237-C487-608DC3A4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E21D1-3CFF-A588-7661-FCCA3C6AB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54BF4-031B-17BA-CC20-07027B49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46AB0-4C7B-19C0-3F75-25B5BFE4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6B6E0-744F-C24A-4AAE-0F5587D2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E0B5-D0B9-D4C9-544B-976008EC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E097E-1CF5-3C4A-2C71-53547F10F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2A4E4-2551-1E13-88E6-39E3503A2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7185F-EEA6-7C36-FD90-92321246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A6B79-37A4-AAE0-DB8E-EFC5E198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FD1BA-0E36-3713-564B-EEAD65EE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5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B45B6-4B4F-A9A5-479B-DA34F14C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94901-5C59-D3D5-1D9A-FE99E5370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0D017-EA6C-216B-64B3-69920166F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5377-0CF7-A447-8E64-D54E48FA8E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DF43B-0BD5-8C59-78EA-0433BA0FC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B7D7E-27AB-F729-ECBE-F51F4E101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1543-A0A3-E94B-AADF-0E2AAD3F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2A04EEA9-DC7B-E35D-A501-3990ADF1F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281"/>
            <a:ext cx="12192000" cy="10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Hunger is the world’s largest solvable problem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3C2379-02CE-13E3-26D6-B9748C6373F4}"/>
              </a:ext>
            </a:extLst>
          </p:cNvPr>
          <p:cNvCxnSpPr>
            <a:cxnSpLocks/>
          </p:cNvCxnSpPr>
          <p:nvPr/>
        </p:nvCxnSpPr>
        <p:spPr>
          <a:xfrm flipV="1">
            <a:off x="489285" y="1129898"/>
            <a:ext cx="11247120" cy="0"/>
          </a:xfrm>
          <a:prstGeom prst="line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3AF1A84-30F3-DEBF-683F-FCEB597F99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4150" r="3876" b="4435"/>
          <a:stretch/>
        </p:blipFill>
        <p:spPr bwMode="auto">
          <a:xfrm>
            <a:off x="7346730" y="1129898"/>
            <a:ext cx="2703787" cy="3114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E9FEFE16-0416-D058-E82A-F5813A659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20" y="4374931"/>
            <a:ext cx="3186649" cy="2071239"/>
          </a:xfrm>
          <a:prstGeom prst="ellipse">
            <a:avLst/>
          </a:prstGeom>
          <a:solidFill>
            <a:srgbClr val="5B9BD5">
              <a:lumMod val="40000"/>
              <a:lumOff val="60000"/>
            </a:srgbClr>
          </a:solidFill>
          <a:ln w="28575">
            <a:solidFill>
              <a:srgbClr val="5B9BD5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Mission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 ALL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Fed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FMSC MannaPack Rice">
            <a:extLst>
              <a:ext uri="{FF2B5EF4-FFF2-40B4-BE49-F238E27FC236}">
                <a16:creationId xmlns:a16="http://schemas.microsoft.com/office/drawing/2014/main" id="{47E1EDAA-CD00-F9C8-7DF6-804799F24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18" y="4312724"/>
            <a:ext cx="1781175" cy="237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08ACDA-91B8-786F-B536-4A1E30B05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43" y="1601277"/>
            <a:ext cx="4014470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03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3503-C9EE-4B98-D10B-972E9A59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en-US" b="1" dirty="0"/>
              <a:t>Hunger is the world’s largest solvable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A2AC5-44B5-E27B-A807-56A71194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1711"/>
            <a:ext cx="11024938" cy="3932918"/>
          </a:xfrm>
        </p:spPr>
        <p:txBody>
          <a:bodyPr/>
          <a:lstStyle/>
          <a:p>
            <a:r>
              <a:rPr lang="en-US" dirty="0"/>
              <a:t>345 Million are facing acute food insecurity – up from 135 million in 2019</a:t>
            </a:r>
          </a:p>
          <a:p>
            <a:r>
              <a:rPr lang="en-US" dirty="0"/>
              <a:t>50 Million in 45 countries are teetering on the edge of famine</a:t>
            </a:r>
          </a:p>
          <a:p>
            <a:r>
              <a:rPr lang="en-US" dirty="0"/>
              <a:t>Between 7,800 and 15,000 die daily – up from 6,200 in 2019</a:t>
            </a:r>
          </a:p>
          <a:p>
            <a:r>
              <a:rPr lang="en-US" dirty="0"/>
              <a:t>11 people die every minute</a:t>
            </a:r>
          </a:p>
          <a:p>
            <a:r>
              <a:rPr lang="en-US" dirty="0"/>
              <a:t>Half are children / 60% are women/girls</a:t>
            </a:r>
          </a:p>
          <a:p>
            <a:endParaRPr lang="en-US" dirty="0"/>
          </a:p>
          <a:p>
            <a:r>
              <a:rPr lang="en-US" dirty="0"/>
              <a:t>The 4 C’s – conflict, climate, covid 19, 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96864-1A68-EFF3-1DA2-6F7A1DB15EA3}"/>
              </a:ext>
            </a:extLst>
          </p:cNvPr>
          <p:cNvSpPr txBox="1"/>
          <p:nvPr/>
        </p:nvSpPr>
        <p:spPr>
          <a:xfrm>
            <a:off x="8686800" y="6176963"/>
            <a:ext cx="34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All figures - World Food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00528-11D1-416F-DEA4-7C2581C737F8}"/>
              </a:ext>
            </a:extLst>
          </p:cNvPr>
          <p:cNvSpPr txBox="1"/>
          <p:nvPr/>
        </p:nvSpPr>
        <p:spPr>
          <a:xfrm>
            <a:off x="3026231" y="5834743"/>
            <a:ext cx="42032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</a:rPr>
              <a:t>Where is the Hope?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7AD6F-2DBF-54C9-B36C-EBE7D91F1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778" y="3322866"/>
            <a:ext cx="2635022" cy="26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7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C1BC-87F5-C674-9634-34679872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7" y="365125"/>
            <a:ext cx="11647720" cy="1325563"/>
          </a:xfrm>
        </p:spPr>
        <p:txBody>
          <a:bodyPr/>
          <a:lstStyle/>
          <a:p>
            <a:r>
              <a:rPr lang="en-US" b="1"/>
              <a:t>Feeding Starving Children - Connected Non-Profits, each focused on what they do best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08ACDA-91B8-786F-B536-4A1E30B05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53" y="3263904"/>
            <a:ext cx="1912816" cy="10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1038929760">
            <a:extLst>
              <a:ext uri="{FF2B5EF4-FFF2-40B4-BE49-F238E27FC236}">
                <a16:creationId xmlns:a16="http://schemas.microsoft.com/office/drawing/2014/main" id="{7834EF34-F190-A573-F99B-3B992693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22" y="2951827"/>
            <a:ext cx="1499939" cy="18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E341F99-8881-22E7-C96C-B333BFBB6910}"/>
              </a:ext>
            </a:extLst>
          </p:cNvPr>
          <p:cNvSpPr/>
          <p:nvPr/>
        </p:nvSpPr>
        <p:spPr>
          <a:xfrm>
            <a:off x="3910263" y="35390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16FAB10-15E1-AA54-B278-04E659002927}"/>
              </a:ext>
            </a:extLst>
          </p:cNvPr>
          <p:cNvSpPr/>
          <p:nvPr/>
        </p:nvSpPr>
        <p:spPr>
          <a:xfrm>
            <a:off x="7293427" y="34628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54EC56-3809-0C39-AA8B-E03E0A064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257" y="2985651"/>
            <a:ext cx="1772554" cy="17725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97B586-7DF6-DD11-F334-83654E2C20F5}"/>
              </a:ext>
            </a:extLst>
          </p:cNvPr>
          <p:cNvSpPr txBox="1"/>
          <p:nvPr/>
        </p:nvSpPr>
        <p:spPr>
          <a:xfrm>
            <a:off x="348337" y="5132904"/>
            <a:ext cx="3933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National Non-profit founded in 1987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Pioneering Food Formulas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Hand &amp; Machine packed meals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Fixed &amp; Mobile sites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79A4BB-455C-B5C9-C26A-388C3E04AD4F}"/>
              </a:ext>
            </a:extLst>
          </p:cNvPr>
          <p:cNvSpPr txBox="1"/>
          <p:nvPr/>
        </p:nvSpPr>
        <p:spPr>
          <a:xfrm>
            <a:off x="4299854" y="5132900"/>
            <a:ext cx="3722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Local Non-profit founded in 2007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8.3M meals provided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25,000 volunteers/22,448 kids fed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Transitioning to Queeny Park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875528-6ACA-C685-6691-2C12E7B3239F}"/>
              </a:ext>
            </a:extLst>
          </p:cNvPr>
          <p:cNvSpPr txBox="1"/>
          <p:nvPr/>
        </p:nvSpPr>
        <p:spPr>
          <a:xfrm>
            <a:off x="8436421" y="5132905"/>
            <a:ext cx="3634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70 Countries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99% Intended Distribution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Schools/Orphanages</a:t>
            </a:r>
          </a:p>
          <a:p>
            <a:pPr marL="288925" indent="-288925"/>
            <a:r>
              <a:rPr lang="en-US" dirty="0"/>
              <a:t>	Medical Clinics/Feeding Programs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475E49-256D-4003-F738-20768923B42D}"/>
              </a:ext>
            </a:extLst>
          </p:cNvPr>
          <p:cNvSpPr txBox="1"/>
          <p:nvPr/>
        </p:nvSpPr>
        <p:spPr>
          <a:xfrm>
            <a:off x="576943" y="2155372"/>
            <a:ext cx="3536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Feed My Starving Children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10057A-11B1-D1B2-A9DB-E3C8430F880A}"/>
              </a:ext>
            </a:extLst>
          </p:cNvPr>
          <p:cNvSpPr txBox="1"/>
          <p:nvPr/>
        </p:nvSpPr>
        <p:spPr>
          <a:xfrm>
            <a:off x="5072740" y="2155368"/>
            <a:ext cx="253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Feed the Need STL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18BBF2-2742-BCA2-86EE-AFC3F3F2855F}"/>
              </a:ext>
            </a:extLst>
          </p:cNvPr>
          <p:cNvSpPr txBox="1"/>
          <p:nvPr/>
        </p:nvSpPr>
        <p:spPr>
          <a:xfrm>
            <a:off x="9002479" y="2155373"/>
            <a:ext cx="200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Partner NGO’s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D1BAC-96B7-4A53-91D9-58319CE03934}"/>
              </a:ext>
            </a:extLst>
          </p:cNvPr>
          <p:cNvSpPr txBox="1"/>
          <p:nvPr/>
        </p:nvSpPr>
        <p:spPr>
          <a:xfrm>
            <a:off x="8694822" y="6490673"/>
            <a:ext cx="3561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*NGO:  Non-governmental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34917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1E964AED-3E70-DEA6-20F7-4D309B605593}"/>
              </a:ext>
            </a:extLst>
          </p:cNvPr>
          <p:cNvSpPr/>
          <p:nvPr/>
        </p:nvSpPr>
        <p:spPr>
          <a:xfrm>
            <a:off x="4575020" y="1492115"/>
            <a:ext cx="2952002" cy="459299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AC1BC-87F5-C674-9634-34679872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7" y="365125"/>
            <a:ext cx="11647720" cy="727907"/>
          </a:xfrm>
        </p:spPr>
        <p:txBody>
          <a:bodyPr/>
          <a:lstStyle/>
          <a:p>
            <a:r>
              <a:rPr lang="en-US" b="1"/>
              <a:t>Feeding Starving Children - Connected Non-Profits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08ACDA-91B8-786F-B536-4A1E30B05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0" y="3135061"/>
            <a:ext cx="2101320" cy="11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1038929760">
            <a:extLst>
              <a:ext uri="{FF2B5EF4-FFF2-40B4-BE49-F238E27FC236}">
                <a16:creationId xmlns:a16="http://schemas.microsoft.com/office/drawing/2014/main" id="{7834EF34-F190-A573-F99B-3B992693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34" y="2721276"/>
            <a:ext cx="1424895" cy="17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E341F99-8881-22E7-C96C-B333BFBB6910}"/>
              </a:ext>
            </a:extLst>
          </p:cNvPr>
          <p:cNvSpPr/>
          <p:nvPr/>
        </p:nvSpPr>
        <p:spPr>
          <a:xfrm>
            <a:off x="3301696" y="3573634"/>
            <a:ext cx="1045776" cy="698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16FAB10-15E1-AA54-B278-04E659002927}"/>
              </a:ext>
            </a:extLst>
          </p:cNvPr>
          <p:cNvSpPr/>
          <p:nvPr/>
        </p:nvSpPr>
        <p:spPr>
          <a:xfrm rot="19959339">
            <a:off x="7583029" y="2651799"/>
            <a:ext cx="1123454" cy="744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54EC56-3809-0C39-AA8B-E03E0A064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460" y="1492115"/>
            <a:ext cx="1301540" cy="13015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97B586-7DF6-DD11-F334-83654E2C20F5}"/>
              </a:ext>
            </a:extLst>
          </p:cNvPr>
          <p:cNvSpPr txBox="1"/>
          <p:nvPr/>
        </p:nvSpPr>
        <p:spPr>
          <a:xfrm>
            <a:off x="623502" y="4804403"/>
            <a:ext cx="3108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National Non-profit founded in 1987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Pioneering Food Formulas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Hand &amp; Machine packed meals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Fixed &amp; Mobile sites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79A4BB-455C-B5C9-C26A-388C3E04AD4F}"/>
              </a:ext>
            </a:extLst>
          </p:cNvPr>
          <p:cNvSpPr txBox="1"/>
          <p:nvPr/>
        </p:nvSpPr>
        <p:spPr>
          <a:xfrm>
            <a:off x="4575020" y="4805938"/>
            <a:ext cx="3108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Local Non-profit founded in 2007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7.3M meals provided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25,000 volunteers/22,448 kids fed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Transitioning to Queeny Park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875528-6ACA-C685-6691-2C12E7B3239F}"/>
              </a:ext>
            </a:extLst>
          </p:cNvPr>
          <p:cNvSpPr txBox="1"/>
          <p:nvPr/>
        </p:nvSpPr>
        <p:spPr>
          <a:xfrm>
            <a:off x="8689228" y="2939188"/>
            <a:ext cx="2984188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70 Countries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99% Intended Distribution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Schools/Orphanages/Medical Clinics/Feeding Programs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475E49-256D-4003-F738-20768923B42D}"/>
              </a:ext>
            </a:extLst>
          </p:cNvPr>
          <p:cNvSpPr txBox="1"/>
          <p:nvPr/>
        </p:nvSpPr>
        <p:spPr>
          <a:xfrm>
            <a:off x="576942" y="1981995"/>
            <a:ext cx="370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Feed My Starving Children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10057A-11B1-D1B2-A9DB-E3C8430F880A}"/>
              </a:ext>
            </a:extLst>
          </p:cNvPr>
          <p:cNvSpPr txBox="1"/>
          <p:nvPr/>
        </p:nvSpPr>
        <p:spPr>
          <a:xfrm>
            <a:off x="4829325" y="1958918"/>
            <a:ext cx="261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Feed the Need STL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18BBF2-2742-BCA2-86EE-AFC3F3F2855F}"/>
              </a:ext>
            </a:extLst>
          </p:cNvPr>
          <p:cNvSpPr txBox="1"/>
          <p:nvPr/>
        </p:nvSpPr>
        <p:spPr>
          <a:xfrm>
            <a:off x="8932274" y="992907"/>
            <a:ext cx="431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Partner NGO’s</a:t>
            </a:r>
          </a:p>
        </p:txBody>
      </p:sp>
      <p:sp>
        <p:nvSpPr>
          <p:cNvPr id="3" name="Right Arrow 10">
            <a:extLst>
              <a:ext uri="{FF2B5EF4-FFF2-40B4-BE49-F238E27FC236}">
                <a16:creationId xmlns:a16="http://schemas.microsoft.com/office/drawing/2014/main" id="{72EF9C5D-3060-9AA8-E405-5612C2CD2559}"/>
              </a:ext>
            </a:extLst>
          </p:cNvPr>
          <p:cNvSpPr/>
          <p:nvPr/>
        </p:nvSpPr>
        <p:spPr>
          <a:xfrm rot="1777985">
            <a:off x="7542855" y="4768947"/>
            <a:ext cx="1205285" cy="735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F4E1EA-7AD2-BAF5-4AD2-06053AA5950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0A250-AE0E-3DDA-3C97-CB97797DD4AD}"/>
              </a:ext>
            </a:extLst>
          </p:cNvPr>
          <p:cNvSpPr txBox="1"/>
          <p:nvPr/>
        </p:nvSpPr>
        <p:spPr>
          <a:xfrm>
            <a:off x="5050971" y="2435389"/>
            <a:ext cx="2038910" cy="222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D99D6-DF73-291B-5118-86E4D5280873}"/>
              </a:ext>
            </a:extLst>
          </p:cNvPr>
          <p:cNvSpPr txBox="1"/>
          <p:nvPr/>
        </p:nvSpPr>
        <p:spPr>
          <a:xfrm rot="1798861">
            <a:off x="7593660" y="4874593"/>
            <a:ext cx="83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Local</a:t>
            </a:r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329ACA-00D2-32F8-A4C9-29AC4EB89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695" y="4325880"/>
            <a:ext cx="1942268" cy="19422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D9F5C8-50E8-76BA-93E1-4161112A3955}"/>
              </a:ext>
            </a:extLst>
          </p:cNvPr>
          <p:cNvSpPr txBox="1"/>
          <p:nvPr/>
        </p:nvSpPr>
        <p:spPr>
          <a:xfrm>
            <a:off x="8565502" y="4456588"/>
            <a:ext cx="342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Operation Food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09464-839D-3107-1BDE-C6E5ED971942}"/>
              </a:ext>
            </a:extLst>
          </p:cNvPr>
          <p:cNvSpPr txBox="1"/>
          <p:nvPr/>
        </p:nvSpPr>
        <p:spPr>
          <a:xfrm rot="19806568">
            <a:off x="7563423" y="2910629"/>
            <a:ext cx="83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Global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C6ADA-0A98-C1A6-B53B-A86B5F61E733}"/>
              </a:ext>
            </a:extLst>
          </p:cNvPr>
          <p:cNvSpPr txBox="1"/>
          <p:nvPr/>
        </p:nvSpPr>
        <p:spPr>
          <a:xfrm>
            <a:off x="8681631" y="5739965"/>
            <a:ext cx="3108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Local Non-profit founded in 1981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330 Community Partners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27 Missouri and Illinois Counties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200,000 fed monthly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97C871-09E8-48CE-AE36-C7F68A6E8F5F}"/>
              </a:ext>
            </a:extLst>
          </p:cNvPr>
          <p:cNvSpPr txBox="1"/>
          <p:nvPr/>
        </p:nvSpPr>
        <p:spPr>
          <a:xfrm>
            <a:off x="262715" y="6429327"/>
            <a:ext cx="346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*NGO:  Non-governmental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3001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269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Hunger is the world’s largest solvable problem</vt:lpstr>
      <vt:lpstr>Feeding Starving Children - Connected Non-Profits, each focused on what they do best</vt:lpstr>
      <vt:lpstr>Feeding Starving Children - Connected Non-Profits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Feeding Starving Children - Connected Non-Profits, each focused on what they do best</dc:title>
  <dc:creator>Robert DeBolt</dc:creator>
  <cp:lastModifiedBy>Karen</cp:lastModifiedBy>
  <cp:revision>6</cp:revision>
  <cp:lastPrinted>2022-07-06T18:49:20Z</cp:lastPrinted>
  <dcterms:created xsi:type="dcterms:W3CDTF">2022-07-05T13:43:45Z</dcterms:created>
  <dcterms:modified xsi:type="dcterms:W3CDTF">2023-01-25T04:49:31Z</dcterms:modified>
</cp:coreProperties>
</file>